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61" r:id="rId5"/>
    <p:sldId id="263" r:id="rId6"/>
    <p:sldId id="264" r:id="rId7"/>
    <p:sldId id="265" r:id="rId8"/>
    <p:sldId id="266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>
</file>

<file path=ppt/media/image15.t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3" name="Shape 2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Noisy 3rd order polynomial</a:t>
            </a:r>
          </a:p>
          <a:p>
            <a:r>
              <a:t>Blue line matches poorly</a:t>
            </a:r>
          </a:p>
          <a:p>
            <a:r>
              <a:t>3 it looks better</a:t>
            </a:r>
          </a:p>
          <a:p>
            <a:r>
              <a:t>6 is quite accurate around your data</a:t>
            </a:r>
          </a:p>
          <a:p>
            <a:r>
              <a:t>More parameters you add the better your data is explained. </a:t>
            </a:r>
          </a:p>
          <a:p>
            <a:r>
              <a:t>Explaining whatever explains nothing -&gt; overfitting.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N-1 will perfectly through every datapoint, but the usefulness of the model is 0. And the generalisability is also 0. </a:t>
            </a:r>
          </a:p>
          <a:p>
            <a:r>
              <a:t>You don’t want models that only perfectly explain your data.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</a:lvl1pPr>
            <a:lvl2pPr marL="0" indent="0" algn="ctr" defTabSz="821531">
              <a:spcBef>
                <a:spcPts val="0"/>
              </a:spcBef>
              <a:buSzTx/>
              <a:buNone/>
            </a:lvl2pPr>
            <a:lvl3pPr marL="0" indent="0" algn="ctr" defTabSz="821531">
              <a:spcBef>
                <a:spcPts val="0"/>
              </a:spcBef>
              <a:buSzTx/>
              <a:buNone/>
            </a:lvl3pPr>
            <a:lvl4pPr marL="0" indent="0" algn="ctr" defTabSz="821531">
              <a:spcBef>
                <a:spcPts val="0"/>
              </a:spcBef>
              <a:buSzTx/>
              <a:buNone/>
            </a:lvl4pPr>
            <a:lvl5pPr marL="0" indent="0" algn="ctr" defTabSz="821531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tonia.mey@ed.ac.u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tif"/><Relationship Id="rId5" Type="http://schemas.openxmlformats.org/officeDocument/2006/relationships/image" Target="../media/image14.ti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Data-Driven Chemistry:…"/>
          <p:cNvSpPr txBox="1">
            <a:spLocks noGrp="1"/>
          </p:cNvSpPr>
          <p:nvPr>
            <p:ph type="ctrTitle"/>
          </p:nvPr>
        </p:nvSpPr>
        <p:spPr>
          <a:xfrm>
            <a:off x="3935355" y="712039"/>
            <a:ext cx="16513290" cy="3654558"/>
          </a:xfrm>
          <a:prstGeom prst="rect">
            <a:avLst/>
          </a:prstGeom>
        </p:spPr>
        <p:txBody>
          <a:bodyPr lIns="71437" tIns="71437" rIns="71437" bIns="71437"/>
          <a:lstStyle/>
          <a:p>
            <a:pPr defTabSz="821531">
              <a:defRPr sz="10000"/>
            </a:pPr>
            <a:r>
              <a:t>Data-Driven Chemistry:</a:t>
            </a:r>
          </a:p>
          <a:p>
            <a:pPr defTabSz="821531">
              <a:defRPr sz="10000"/>
            </a:pPr>
            <a:r>
              <a:t>Fitting data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7603" y="7427077"/>
            <a:ext cx="641814" cy="641814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oom 214 JBB"/>
          <p:cNvSpPr txBox="1"/>
          <p:nvPr/>
        </p:nvSpPr>
        <p:spPr>
          <a:xfrm>
            <a:off x="11035696" y="8415470"/>
            <a:ext cx="3015819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/>
            </a:lvl1pPr>
          </a:lstStyle>
          <a:p>
            <a:r>
              <a:t>Room 214 JBB</a:t>
            </a:r>
          </a:p>
        </p:txBody>
      </p:sp>
      <p:sp>
        <p:nvSpPr>
          <p:cNvPr id="131" name="antonia.mey@ed.ac.uk"/>
          <p:cNvSpPr txBox="1"/>
          <p:nvPr/>
        </p:nvSpPr>
        <p:spPr>
          <a:xfrm>
            <a:off x="10856029" y="7429804"/>
            <a:ext cx="4499179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antonia.mey@ed.ac.uk</a:t>
            </a:r>
          </a:p>
        </p:txBody>
      </p:sp>
      <p:sp>
        <p:nvSpPr>
          <p:cNvPr id="132" name="Dr Antonia Mey"/>
          <p:cNvSpPr txBox="1"/>
          <p:nvPr/>
        </p:nvSpPr>
        <p:spPr>
          <a:xfrm>
            <a:off x="9071756" y="5366410"/>
            <a:ext cx="6240490" cy="1683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 b="0"/>
            </a:lvl1pPr>
          </a:lstStyle>
          <a:p>
            <a:r>
              <a:rPr dirty="0"/>
              <a:t>Dr Antonia </a:t>
            </a:r>
            <a:r>
              <a:rPr dirty="0" err="1"/>
              <a:t>Mey</a:t>
            </a:r>
            <a:endParaRPr lang="en-GB" dirty="0"/>
          </a:p>
          <a:p>
            <a:r>
              <a:rPr lang="en-GB" dirty="0"/>
              <a:t>Dr Matteo </a:t>
            </a:r>
            <a:r>
              <a:rPr lang="en-GB" dirty="0" err="1"/>
              <a:t>Degiacomi</a:t>
            </a:r>
            <a:endParaRPr dirty="0"/>
          </a:p>
        </p:txBody>
      </p:sp>
      <p:pic>
        <p:nvPicPr>
          <p:cNvPr id="133" name="Screenshot 2022-10-17 at 15.38.29.png" descr="Screenshot 2022-10-17 at 15.38.2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4725" y="8269875"/>
            <a:ext cx="847570" cy="9175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Finding the line of best fit: an example"/>
          <p:cNvSpPr txBox="1"/>
          <p:nvPr/>
        </p:nvSpPr>
        <p:spPr>
          <a:xfrm>
            <a:off x="5208587" y="167234"/>
            <a:ext cx="13966826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Finding the line of best fit: an example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802" y="2520625"/>
            <a:ext cx="9626601" cy="957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2889" y="7531042"/>
            <a:ext cx="1473201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Now the model is the line of best fit that will allow us to identify an unknown concentration"/>
          <p:cNvSpPr txBox="1"/>
          <p:nvPr/>
        </p:nvSpPr>
        <p:spPr>
          <a:xfrm>
            <a:off x="15244430" y="3755369"/>
            <a:ext cx="7152261" cy="1616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/>
            </a:lvl1pPr>
          </a:lstStyle>
          <a:p>
            <a:r>
              <a:t>Now the model is the line of best fit that will allow us to identify an unknown concentration</a:t>
            </a:r>
          </a:p>
        </p:txBody>
      </p:sp>
      <p:sp>
        <p:nvSpPr>
          <p:cNvPr id="141" name="How do we find the line of best fit?"/>
          <p:cNvSpPr txBox="1"/>
          <p:nvPr/>
        </p:nvSpPr>
        <p:spPr>
          <a:xfrm>
            <a:off x="15244430" y="7899918"/>
            <a:ext cx="7152261" cy="167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5000">
                <a:solidFill>
                  <a:schemeClr val="accent3">
                    <a:hueOff val="914337"/>
                    <a:satOff val="31515"/>
                    <a:lumOff val="-30790"/>
                  </a:schemeClr>
                </a:solidFill>
              </a:defRPr>
            </a:lvl1pPr>
          </a:lstStyle>
          <a:p>
            <a:r>
              <a:t>How do we find the line of best fit?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Linear regression means finding the minimum of an objective function"/>
          <p:cNvSpPr txBox="1"/>
          <p:nvPr/>
        </p:nvSpPr>
        <p:spPr>
          <a:xfrm>
            <a:off x="3658552" y="322300"/>
            <a:ext cx="17066896" cy="750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000"/>
            </a:lvl1pPr>
          </a:lstStyle>
          <a:p>
            <a:r>
              <a:t>Linear regression means finding the minimum of an objective function</a:t>
            </a:r>
          </a:p>
        </p:txBody>
      </p:sp>
      <p:sp>
        <p:nvSpPr>
          <p:cNvPr id="16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69" name="Group"/>
          <p:cNvGrpSpPr/>
          <p:nvPr/>
        </p:nvGrpSpPr>
        <p:grpSpPr>
          <a:xfrm>
            <a:off x="3279779" y="1863383"/>
            <a:ext cx="4876295" cy="5292383"/>
            <a:chOff x="0" y="0"/>
            <a:chExt cx="4876293" cy="5292381"/>
          </a:xfrm>
        </p:grpSpPr>
        <p:pic>
          <p:nvPicPr>
            <p:cNvPr id="167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2652" y="0"/>
              <a:ext cx="4150989" cy="3958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" name="The blue line is meant to fit the green data points."/>
            <p:cNvSpPr txBox="1"/>
            <p:nvPr/>
          </p:nvSpPr>
          <p:spPr>
            <a:xfrm>
              <a:off x="0" y="4170695"/>
              <a:ext cx="4876294" cy="11216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821531">
                <a:defRPr sz="3200"/>
              </a:pPr>
              <a:r>
                <a:rPr b="0"/>
                <a:t>The blue line is meant to</a:t>
              </a:r>
              <a:r>
                <a:t> fit </a:t>
              </a:r>
              <a:r>
                <a:rPr b="0"/>
                <a:t>the green data points.</a:t>
              </a:r>
            </a:p>
          </p:txBody>
        </p:sp>
      </p:grpSp>
      <p:grpSp>
        <p:nvGrpSpPr>
          <p:cNvPr id="172" name="Group"/>
          <p:cNvGrpSpPr/>
          <p:nvPr/>
        </p:nvGrpSpPr>
        <p:grpSpPr>
          <a:xfrm>
            <a:off x="8475765" y="1739865"/>
            <a:ext cx="5397163" cy="5657405"/>
            <a:chOff x="0" y="0"/>
            <a:chExt cx="5397161" cy="5657404"/>
          </a:xfrm>
        </p:grpSpPr>
        <p:pic>
          <p:nvPicPr>
            <p:cNvPr id="17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4369365" cy="39589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1" name="Red arrows are a called residuals and small arrows mean a good fit."/>
            <p:cNvSpPr txBox="1"/>
            <p:nvPr/>
          </p:nvSpPr>
          <p:spPr>
            <a:xfrm>
              <a:off x="520868" y="4052708"/>
              <a:ext cx="4876294" cy="16046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821531">
                <a:defRPr sz="3200"/>
              </a:pPr>
              <a:r>
                <a:rPr b="0"/>
                <a:t>Red arrows are a called</a:t>
              </a:r>
              <a:r>
                <a:t> residuals </a:t>
              </a:r>
              <a:r>
                <a:rPr b="0"/>
                <a:t>and small arrows mean a good fit.</a:t>
              </a:r>
            </a:p>
          </p:txBody>
        </p:sp>
      </p:grpSp>
      <p:grpSp>
        <p:nvGrpSpPr>
          <p:cNvPr id="175" name="Group"/>
          <p:cNvGrpSpPr/>
          <p:nvPr/>
        </p:nvGrpSpPr>
        <p:grpSpPr>
          <a:xfrm>
            <a:off x="14527166" y="1649826"/>
            <a:ext cx="5196104" cy="5747239"/>
            <a:chOff x="0" y="0"/>
            <a:chExt cx="5196103" cy="5747238"/>
          </a:xfrm>
        </p:grpSpPr>
        <p:pic>
          <p:nvPicPr>
            <p:cNvPr id="173" name="Image" descr="Image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0" y="0"/>
              <a:ext cx="4150988" cy="41390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The objective is to minimise the mean square error"/>
            <p:cNvSpPr txBox="1"/>
            <p:nvPr/>
          </p:nvSpPr>
          <p:spPr>
            <a:xfrm>
              <a:off x="319809" y="4142951"/>
              <a:ext cx="4876295" cy="16042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 defTabSz="821531">
                <a:defRPr sz="3200"/>
              </a:pPr>
              <a:r>
                <a:rPr b="0"/>
                <a:t>The objective is to </a:t>
              </a:r>
              <a:r>
                <a:t>minimise the mean square error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1800357" y="8917385"/>
            <a:ext cx="12990464" cy="2694557"/>
            <a:chOff x="0" y="0"/>
            <a:chExt cx="12990463" cy="2694555"/>
          </a:xfrm>
        </p:grpSpPr>
        <p:grpSp>
          <p:nvGrpSpPr>
            <p:cNvPr id="181" name="Group"/>
            <p:cNvGrpSpPr/>
            <p:nvPr/>
          </p:nvGrpSpPr>
          <p:grpSpPr>
            <a:xfrm>
              <a:off x="-1" y="-1"/>
              <a:ext cx="12990465" cy="2694557"/>
              <a:chOff x="0" y="0"/>
              <a:chExt cx="12990463" cy="2694555"/>
            </a:xfrm>
          </p:grpSpPr>
          <p:pic>
            <p:nvPicPr>
              <p:cNvPr id="176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0"/>
                <a:ext cx="4597400" cy="9398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77" name="is the number of data points,…"/>
              <p:cNvSpPr txBox="1"/>
              <p:nvPr/>
            </p:nvSpPr>
            <p:spPr>
              <a:xfrm>
                <a:off x="542101" y="1115259"/>
                <a:ext cx="12448363" cy="15792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l" defTabSz="821531">
                  <a:defRPr sz="3200" b="0"/>
                </a:pPr>
                <a:r>
                  <a:t>is the number of data points,   </a:t>
                </a:r>
              </a:p>
              <a:p>
                <a:pPr algn="l" defTabSz="821531">
                  <a:defRPr sz="3200" b="0"/>
                </a:pPr>
                <a:r>
                  <a:t>is the observed value (i.e. the measured data point),   </a:t>
                </a:r>
              </a:p>
              <a:p>
                <a:pPr algn="l" defTabSz="821531">
                  <a:defRPr sz="3200" b="0"/>
                </a:pPr>
                <a:r>
                  <a:t>is the predicted value (i.e. the value that lies on the line of best fit).   </a:t>
                </a:r>
              </a:p>
            </p:txBody>
          </p:sp>
          <p:pic>
            <p:nvPicPr>
              <p:cNvPr id="178" name="Image" descr="Image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4866" y="1324930"/>
                <a:ext cx="254001" cy="21590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9" name="Image" descr="Image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716" y="1708057"/>
                <a:ext cx="368301" cy="39370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0" name="Image" descr="Image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716" y="2125674"/>
                <a:ext cx="368301" cy="52070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82" name="MSE is called the objective function"/>
            <p:cNvSpPr txBox="1"/>
            <p:nvPr/>
          </p:nvSpPr>
          <p:spPr>
            <a:xfrm>
              <a:off x="4956720" y="167691"/>
              <a:ext cx="6597397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MSE is called the objective function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1" animBg="1" advAuto="0"/>
      <p:bldP spid="175" grpId="2" animBg="1" advAuto="0"/>
      <p:bldP spid="183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Finding the minimum in high dimensions"/>
          <p:cNvSpPr txBox="1"/>
          <p:nvPr/>
        </p:nvSpPr>
        <p:spPr>
          <a:xfrm>
            <a:off x="4787582" y="167234"/>
            <a:ext cx="14808836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Finding the minimum in high dimensions</a:t>
            </a:r>
          </a:p>
        </p:txBody>
      </p:sp>
      <p:sp>
        <p:nvSpPr>
          <p:cNvPr id="18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923" y="1866257"/>
            <a:ext cx="4597401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Using least squares let’s you find the best solution."/>
          <p:cNvSpPr txBox="1"/>
          <p:nvPr/>
        </p:nvSpPr>
        <p:spPr>
          <a:xfrm>
            <a:off x="7475307" y="1775233"/>
            <a:ext cx="14142960" cy="738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defRPr sz="4000" b="0"/>
            </a:lvl1pPr>
          </a:lstStyle>
          <a:p>
            <a:r>
              <a:t>Using least squares let’s you find the best solution.</a:t>
            </a:r>
          </a:p>
        </p:txBody>
      </p:sp>
      <p:sp>
        <p:nvSpPr>
          <p:cNvPr id="190" name="Rectangle"/>
          <p:cNvSpPr/>
          <p:nvPr/>
        </p:nvSpPr>
        <p:spPr>
          <a:xfrm>
            <a:off x="5048632" y="8616087"/>
            <a:ext cx="820392" cy="51767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1" name="Rectangle"/>
          <p:cNvSpPr/>
          <p:nvPr/>
        </p:nvSpPr>
        <p:spPr>
          <a:xfrm>
            <a:off x="8500142" y="11478312"/>
            <a:ext cx="3155676" cy="6338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94" name="Group"/>
          <p:cNvGrpSpPr/>
          <p:nvPr/>
        </p:nvGrpSpPr>
        <p:grpSpPr>
          <a:xfrm>
            <a:off x="15068756" y="4584095"/>
            <a:ext cx="7520528" cy="8112733"/>
            <a:chOff x="0" y="1283525"/>
            <a:chExt cx="7520527" cy="8112730"/>
          </a:xfrm>
        </p:grpSpPr>
        <p:sp>
          <p:nvSpPr>
            <p:cNvPr id="192" name="Group"/>
            <p:cNvSpPr/>
            <p:nvPr/>
          </p:nvSpPr>
          <p:spPr>
            <a:xfrm>
              <a:off x="0" y="1283525"/>
              <a:ext cx="752052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 defTabSz="457200">
                <a:defRPr sz="4000" b="0"/>
              </a:lvl1pPr>
            </a:lstStyle>
            <a:p>
              <a:r>
                <a:t>There are different algorithms that let you find the minimum of an objective function.</a:t>
              </a:r>
            </a:p>
          </p:txBody>
        </p:sp>
        <p:pic>
          <p:nvPicPr>
            <p:cNvPr id="193" name="Screenshot 2022-11-02 at 12.13.49.png" descr="Screenshot 2022-11-02 at 12.13.49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2560" y="2424470"/>
              <a:ext cx="4995410" cy="69717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95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4741" y="5715639"/>
            <a:ext cx="5727701" cy="563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9299" y="5715639"/>
            <a:ext cx="5562601" cy="563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" grpId="1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Finding the line of best fit in action"/>
          <p:cNvSpPr txBox="1"/>
          <p:nvPr/>
        </p:nvSpPr>
        <p:spPr>
          <a:xfrm>
            <a:off x="5843333" y="167234"/>
            <a:ext cx="12697334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Finding the line of best fit in action</a:t>
            </a:r>
          </a:p>
        </p:txBody>
      </p:sp>
      <p:pic>
        <p:nvPicPr>
          <p:cNvPr id="246" name="video_0.1.gif" descr="video_0.1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776666" y="1865061"/>
            <a:ext cx="10830668" cy="10830669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Non-linear Least squares"/>
          <p:cNvSpPr txBox="1"/>
          <p:nvPr/>
        </p:nvSpPr>
        <p:spPr>
          <a:xfrm>
            <a:off x="7549451" y="167234"/>
            <a:ext cx="9285098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Non-linear Least squares</a:t>
            </a:r>
          </a:p>
        </p:txBody>
      </p:sp>
      <p:pic>
        <p:nvPicPr>
          <p:cNvPr id="25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337" y="4503159"/>
            <a:ext cx="14280982" cy="6097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402" y="5243747"/>
            <a:ext cx="5291807" cy="16855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652" y="8710879"/>
            <a:ext cx="6221974" cy="1607926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Non-linear combinations of model parameters, e.g. Michaelis Menten"/>
          <p:cNvSpPr txBox="1"/>
          <p:nvPr/>
        </p:nvSpPr>
        <p:spPr>
          <a:xfrm>
            <a:off x="1391913" y="2711714"/>
            <a:ext cx="16894684" cy="750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000"/>
            </a:lvl1pPr>
          </a:lstStyle>
          <a:p>
            <a:r>
              <a:t>Non-linear combinations of model parameters, e.g. Michaelis Menten</a:t>
            </a:r>
          </a:p>
        </p:txBody>
      </p:sp>
      <p:sp>
        <p:nvSpPr>
          <p:cNvPr id="2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The more parameters the better the fit?"/>
          <p:cNvSpPr txBox="1"/>
          <p:nvPr/>
        </p:nvSpPr>
        <p:spPr>
          <a:xfrm>
            <a:off x="4952555" y="167234"/>
            <a:ext cx="14478890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The more parameters the better the fit?</a:t>
            </a:r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240" y="1561277"/>
            <a:ext cx="14592067" cy="1095074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0858" y="3855374"/>
            <a:ext cx="8538270" cy="7794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NugvkPhdRKTjie4vOEe8wEiinApyizaIeBk9frz3Q9dFmIP1P5njfDibEy2tuy7qIy7zRLHg86cVRzWuMAVfYTXc-45FyjyWcWaFrkU6tWZcudABerOM-DC5cXHqIQvyMGj_dL2kW2H78dKyHF-Hig.png" descr="NugvkPhdRKTjie4vOEe8wEiinApyizaIeBk9frz3Q9dFmIP1P5njfDibEy2tuy7qIy7zRLHg86cVRzWuMAVfYTXc-45FyjyWcWaFrkU6tWZcudABerOM-DC5cXHqIQvyMGj_dL2kW2H78dKyHF-Hi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8938" y="176438"/>
            <a:ext cx="1524001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The more parameters the better the fit?"/>
          <p:cNvSpPr txBox="1"/>
          <p:nvPr/>
        </p:nvSpPr>
        <p:spPr>
          <a:xfrm>
            <a:off x="4952555" y="167234"/>
            <a:ext cx="14478890" cy="1060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/>
            </a:lvl1pPr>
          </a:lstStyle>
          <a:p>
            <a:r>
              <a:t>The more parameters the better the fit?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32136" y="12818987"/>
            <a:ext cx="350928" cy="5176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39" tIns="91439" rIns="91439" bIns="91439" anchor="ctr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26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80858" y="3855374"/>
            <a:ext cx="8538270" cy="7794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5459" y="1391004"/>
            <a:ext cx="13231359" cy="9912074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N points can be perfectly fitted with an N-1 order polynomial"/>
          <p:cNvSpPr txBox="1"/>
          <p:nvPr/>
        </p:nvSpPr>
        <p:spPr>
          <a:xfrm>
            <a:off x="572137" y="11763248"/>
            <a:ext cx="17291686" cy="88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5000" b="0"/>
            </a:pPr>
            <a:r>
              <a:rPr i="1"/>
              <a:t>N</a:t>
            </a:r>
            <a:r>
              <a:t> points can be perfectly fitted with an N-1 order polynomial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Macintosh PowerPoint</Application>
  <PresentationFormat>Custom</PresentationFormat>
  <Paragraphs>41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Helvetica Neue</vt:lpstr>
      <vt:lpstr>Helvetica Neue Light</vt:lpstr>
      <vt:lpstr>Helvetica Neue Medium</vt:lpstr>
      <vt:lpstr>Helvetica Neue Thin</vt:lpstr>
      <vt:lpstr>White</vt:lpstr>
      <vt:lpstr>Data-Driven Chemistry: Fitting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Data-Driven Chemistry: Fitting data</dc:title>
  <cp:lastModifiedBy>Antonia Mey</cp:lastModifiedBy>
  <cp:revision>2</cp:revision>
  <dcterms:modified xsi:type="dcterms:W3CDTF">2022-12-12T11:11:56Z</dcterms:modified>
</cp:coreProperties>
</file>